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7"/>
  </p:notesMasterIdLst>
  <p:sldIdLst>
    <p:sldId id="256" r:id="rId2"/>
    <p:sldId id="258" r:id="rId3"/>
    <p:sldId id="261" r:id="rId4"/>
    <p:sldId id="263"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2837" autoAdjust="0"/>
  </p:normalViewPr>
  <p:slideViewPr>
    <p:cSldViewPr snapToGrid="0">
      <p:cViewPr varScale="1">
        <p:scale>
          <a:sx n="73" d="100"/>
          <a:sy n="73" d="100"/>
        </p:scale>
        <p:origin x="20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6CF87-9FE6-4635-9278-620265F8D3E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3076B2EB-A106-4B2B-8B33-AB51E0EC1869}">
      <dgm:prSet phldrT="[Text]"/>
      <dgm:spPr/>
      <dgm:t>
        <a:bodyPr/>
        <a:lstStyle/>
        <a:p>
          <a:r>
            <a:rPr lang="en-US" dirty="0" smtClean="0"/>
            <a:t>Current Database</a:t>
          </a:r>
          <a:endParaRPr lang="en-US" dirty="0"/>
        </a:p>
      </dgm:t>
    </dgm:pt>
    <dgm:pt modelId="{DE91788A-97B1-4606-8EF9-B501F4A05F02}" type="parTrans" cxnId="{F67B8FFC-F586-4F1D-95A0-EC47B4E39A74}">
      <dgm:prSet/>
      <dgm:spPr/>
      <dgm:t>
        <a:bodyPr/>
        <a:lstStyle/>
        <a:p>
          <a:endParaRPr lang="en-US"/>
        </a:p>
      </dgm:t>
    </dgm:pt>
    <dgm:pt modelId="{38FB77D8-7048-4846-A6C7-D86CFEE069CB}" type="sibTrans" cxnId="{F67B8FFC-F586-4F1D-95A0-EC47B4E39A74}">
      <dgm:prSet/>
      <dgm:spPr/>
      <dgm:t>
        <a:bodyPr/>
        <a:lstStyle/>
        <a:p>
          <a:endParaRPr lang="en-US"/>
        </a:p>
      </dgm:t>
    </dgm:pt>
    <dgm:pt modelId="{4FD11961-916E-4D38-96D2-FC573E5F31F2}">
      <dgm:prSet phldrT="[Text]"/>
      <dgm:spPr/>
      <dgm:t>
        <a:bodyPr/>
        <a:lstStyle/>
        <a:p>
          <a:r>
            <a:rPr lang="en-US" dirty="0" smtClean="0"/>
            <a:t>No database currently in place</a:t>
          </a:r>
          <a:endParaRPr lang="en-US" dirty="0"/>
        </a:p>
      </dgm:t>
    </dgm:pt>
    <dgm:pt modelId="{3BCFD96B-A797-4E1A-8015-12FC922D778D}" type="parTrans" cxnId="{95CB58FF-7B1A-4ED3-A86B-D832E14E3694}">
      <dgm:prSet/>
      <dgm:spPr/>
      <dgm:t>
        <a:bodyPr/>
        <a:lstStyle/>
        <a:p>
          <a:endParaRPr lang="en-US"/>
        </a:p>
      </dgm:t>
    </dgm:pt>
    <dgm:pt modelId="{79941590-BB32-4337-8310-ED455BCF76A9}" type="sibTrans" cxnId="{95CB58FF-7B1A-4ED3-A86B-D832E14E3694}">
      <dgm:prSet/>
      <dgm:spPr/>
      <dgm:t>
        <a:bodyPr/>
        <a:lstStyle/>
        <a:p>
          <a:endParaRPr lang="en-US"/>
        </a:p>
      </dgm:t>
    </dgm:pt>
    <dgm:pt modelId="{D7446247-064A-4FDC-96B4-A55D3946E566}">
      <dgm:prSet phldrT="[Text]"/>
      <dgm:spPr/>
      <dgm:t>
        <a:bodyPr/>
        <a:lstStyle/>
        <a:p>
          <a:r>
            <a:rPr lang="en-US" dirty="0" smtClean="0"/>
            <a:t>Multiple layers of spreadsheets for data</a:t>
          </a:r>
          <a:endParaRPr lang="en-US" dirty="0"/>
        </a:p>
      </dgm:t>
    </dgm:pt>
    <dgm:pt modelId="{D1864FBA-CC70-4AD2-9977-18F816B35ADD}" type="parTrans" cxnId="{D85843E9-3D8E-4E35-A937-02411A88C5E7}">
      <dgm:prSet/>
      <dgm:spPr/>
      <dgm:t>
        <a:bodyPr/>
        <a:lstStyle/>
        <a:p>
          <a:endParaRPr lang="en-US"/>
        </a:p>
      </dgm:t>
    </dgm:pt>
    <dgm:pt modelId="{89A6847F-21C7-4C90-B08C-45697648DA6D}" type="sibTrans" cxnId="{D85843E9-3D8E-4E35-A937-02411A88C5E7}">
      <dgm:prSet/>
      <dgm:spPr/>
      <dgm:t>
        <a:bodyPr/>
        <a:lstStyle/>
        <a:p>
          <a:endParaRPr lang="en-US"/>
        </a:p>
      </dgm:t>
    </dgm:pt>
    <dgm:pt modelId="{630A77EB-96B9-4128-B9D7-8984752D4B04}">
      <dgm:prSet phldrT="[Text]"/>
      <dgm:spPr/>
      <dgm:t>
        <a:bodyPr/>
        <a:lstStyle/>
        <a:p>
          <a:r>
            <a:rPr lang="en-US" dirty="0" smtClean="0"/>
            <a:t>Need to manually extract data on to a paper or email forecast </a:t>
          </a:r>
          <a:endParaRPr lang="en-US" dirty="0"/>
        </a:p>
      </dgm:t>
    </dgm:pt>
    <dgm:pt modelId="{B9D41B5F-EA1D-4D06-B906-94B768B4E15F}" type="parTrans" cxnId="{7C0C6EBE-FFD9-46C1-BA86-E805409ACC2D}">
      <dgm:prSet/>
      <dgm:spPr/>
      <dgm:t>
        <a:bodyPr/>
        <a:lstStyle/>
        <a:p>
          <a:endParaRPr lang="en-US"/>
        </a:p>
      </dgm:t>
    </dgm:pt>
    <dgm:pt modelId="{35652081-11C6-47E1-B8F0-2C8B38AE4144}" type="sibTrans" cxnId="{7C0C6EBE-FFD9-46C1-BA86-E805409ACC2D}">
      <dgm:prSet/>
      <dgm:spPr/>
      <dgm:t>
        <a:bodyPr/>
        <a:lstStyle/>
        <a:p>
          <a:endParaRPr lang="en-US"/>
        </a:p>
      </dgm:t>
    </dgm:pt>
    <dgm:pt modelId="{ED8EABAD-A673-4CDF-80D4-197D1A52610D}" type="pres">
      <dgm:prSet presAssocID="{9946CF87-9FE6-4635-9278-620265F8D3E4}" presName="composite" presStyleCnt="0">
        <dgm:presLayoutVars>
          <dgm:chMax val="1"/>
          <dgm:dir/>
          <dgm:resizeHandles val="exact"/>
        </dgm:presLayoutVars>
      </dgm:prSet>
      <dgm:spPr/>
      <dgm:t>
        <a:bodyPr/>
        <a:lstStyle/>
        <a:p>
          <a:endParaRPr lang="en-US"/>
        </a:p>
      </dgm:t>
    </dgm:pt>
    <dgm:pt modelId="{C769AC5A-097A-4B2A-9E59-F3BB82C26D1B}" type="pres">
      <dgm:prSet presAssocID="{3076B2EB-A106-4B2B-8B33-AB51E0EC1869}" presName="roof" presStyleLbl="dkBgShp" presStyleIdx="0" presStyleCnt="2" custScaleY="76347"/>
      <dgm:spPr/>
      <dgm:t>
        <a:bodyPr/>
        <a:lstStyle/>
        <a:p>
          <a:endParaRPr lang="en-US"/>
        </a:p>
      </dgm:t>
    </dgm:pt>
    <dgm:pt modelId="{686E6BAC-B094-43F9-B5F0-04375073883D}" type="pres">
      <dgm:prSet presAssocID="{3076B2EB-A106-4B2B-8B33-AB51E0EC1869}" presName="pillars" presStyleCnt="0"/>
      <dgm:spPr/>
    </dgm:pt>
    <dgm:pt modelId="{B9C56B98-718E-4E2B-A495-F6B451EA1D98}" type="pres">
      <dgm:prSet presAssocID="{3076B2EB-A106-4B2B-8B33-AB51E0EC1869}" presName="pillar1" presStyleLbl="node1" presStyleIdx="0" presStyleCnt="3">
        <dgm:presLayoutVars>
          <dgm:bulletEnabled val="1"/>
        </dgm:presLayoutVars>
      </dgm:prSet>
      <dgm:spPr/>
      <dgm:t>
        <a:bodyPr/>
        <a:lstStyle/>
        <a:p>
          <a:endParaRPr lang="en-US"/>
        </a:p>
      </dgm:t>
    </dgm:pt>
    <dgm:pt modelId="{3202122C-7729-417C-B4CB-393E827BCDE1}" type="pres">
      <dgm:prSet presAssocID="{D7446247-064A-4FDC-96B4-A55D3946E566}" presName="pillarX" presStyleLbl="node1" presStyleIdx="1" presStyleCnt="3">
        <dgm:presLayoutVars>
          <dgm:bulletEnabled val="1"/>
        </dgm:presLayoutVars>
      </dgm:prSet>
      <dgm:spPr/>
      <dgm:t>
        <a:bodyPr/>
        <a:lstStyle/>
        <a:p>
          <a:endParaRPr lang="en-US"/>
        </a:p>
      </dgm:t>
    </dgm:pt>
    <dgm:pt modelId="{7759E385-7B85-4281-81B4-9F28BE880082}" type="pres">
      <dgm:prSet presAssocID="{630A77EB-96B9-4128-B9D7-8984752D4B04}" presName="pillarX" presStyleLbl="node1" presStyleIdx="2" presStyleCnt="3">
        <dgm:presLayoutVars>
          <dgm:bulletEnabled val="1"/>
        </dgm:presLayoutVars>
      </dgm:prSet>
      <dgm:spPr/>
      <dgm:t>
        <a:bodyPr/>
        <a:lstStyle/>
        <a:p>
          <a:endParaRPr lang="en-US"/>
        </a:p>
      </dgm:t>
    </dgm:pt>
    <dgm:pt modelId="{9D57F745-CDE1-425E-8480-155D064877AB}" type="pres">
      <dgm:prSet presAssocID="{3076B2EB-A106-4B2B-8B33-AB51E0EC1869}" presName="base" presStyleLbl="dkBgShp" presStyleIdx="1" presStyleCnt="2"/>
      <dgm:spPr/>
    </dgm:pt>
  </dgm:ptLst>
  <dgm:cxnLst>
    <dgm:cxn modelId="{5ADF5F3C-2D84-4D1D-A850-5B1583580983}" type="presOf" srcId="{4FD11961-916E-4D38-96D2-FC573E5F31F2}" destId="{B9C56B98-718E-4E2B-A495-F6B451EA1D98}" srcOrd="0" destOrd="0" presId="urn:microsoft.com/office/officeart/2005/8/layout/hList3"/>
    <dgm:cxn modelId="{FF5F10EC-6C5A-40E2-9ADE-2462ACC61B64}" type="presOf" srcId="{D7446247-064A-4FDC-96B4-A55D3946E566}" destId="{3202122C-7729-417C-B4CB-393E827BCDE1}" srcOrd="0" destOrd="0" presId="urn:microsoft.com/office/officeart/2005/8/layout/hList3"/>
    <dgm:cxn modelId="{6BC15514-6AD0-468D-8EB8-65FABF83DC84}" type="presOf" srcId="{9946CF87-9FE6-4635-9278-620265F8D3E4}" destId="{ED8EABAD-A673-4CDF-80D4-197D1A52610D}" srcOrd="0" destOrd="0" presId="urn:microsoft.com/office/officeart/2005/8/layout/hList3"/>
    <dgm:cxn modelId="{D85843E9-3D8E-4E35-A937-02411A88C5E7}" srcId="{3076B2EB-A106-4B2B-8B33-AB51E0EC1869}" destId="{D7446247-064A-4FDC-96B4-A55D3946E566}" srcOrd="1" destOrd="0" parTransId="{D1864FBA-CC70-4AD2-9977-18F816B35ADD}" sibTransId="{89A6847F-21C7-4C90-B08C-45697648DA6D}"/>
    <dgm:cxn modelId="{95CB58FF-7B1A-4ED3-A86B-D832E14E3694}" srcId="{3076B2EB-A106-4B2B-8B33-AB51E0EC1869}" destId="{4FD11961-916E-4D38-96D2-FC573E5F31F2}" srcOrd="0" destOrd="0" parTransId="{3BCFD96B-A797-4E1A-8015-12FC922D778D}" sibTransId="{79941590-BB32-4337-8310-ED455BCF76A9}"/>
    <dgm:cxn modelId="{7C0C6EBE-FFD9-46C1-BA86-E805409ACC2D}" srcId="{3076B2EB-A106-4B2B-8B33-AB51E0EC1869}" destId="{630A77EB-96B9-4128-B9D7-8984752D4B04}" srcOrd="2" destOrd="0" parTransId="{B9D41B5F-EA1D-4D06-B906-94B768B4E15F}" sibTransId="{35652081-11C6-47E1-B8F0-2C8B38AE4144}"/>
    <dgm:cxn modelId="{69268C9E-29BB-49FA-A6AD-1ADFDC42A154}" type="presOf" srcId="{3076B2EB-A106-4B2B-8B33-AB51E0EC1869}" destId="{C769AC5A-097A-4B2A-9E59-F3BB82C26D1B}" srcOrd="0" destOrd="0" presId="urn:microsoft.com/office/officeart/2005/8/layout/hList3"/>
    <dgm:cxn modelId="{F5237119-98BA-40C6-849D-B80A9A6A9A1E}" type="presOf" srcId="{630A77EB-96B9-4128-B9D7-8984752D4B04}" destId="{7759E385-7B85-4281-81B4-9F28BE880082}" srcOrd="0" destOrd="0" presId="urn:microsoft.com/office/officeart/2005/8/layout/hList3"/>
    <dgm:cxn modelId="{F67B8FFC-F586-4F1D-95A0-EC47B4E39A74}" srcId="{9946CF87-9FE6-4635-9278-620265F8D3E4}" destId="{3076B2EB-A106-4B2B-8B33-AB51E0EC1869}" srcOrd="0" destOrd="0" parTransId="{DE91788A-97B1-4606-8EF9-B501F4A05F02}" sibTransId="{38FB77D8-7048-4846-A6C7-D86CFEE069CB}"/>
    <dgm:cxn modelId="{6360D480-8779-4A86-8348-8212C013DCCD}" type="presParOf" srcId="{ED8EABAD-A673-4CDF-80D4-197D1A52610D}" destId="{C769AC5A-097A-4B2A-9E59-F3BB82C26D1B}" srcOrd="0" destOrd="0" presId="urn:microsoft.com/office/officeart/2005/8/layout/hList3"/>
    <dgm:cxn modelId="{4C18B361-0767-4D7E-B7A9-C1E3E24C60AD}" type="presParOf" srcId="{ED8EABAD-A673-4CDF-80D4-197D1A52610D}" destId="{686E6BAC-B094-43F9-B5F0-04375073883D}" srcOrd="1" destOrd="0" presId="urn:microsoft.com/office/officeart/2005/8/layout/hList3"/>
    <dgm:cxn modelId="{5812B76C-8A19-4C32-B048-621631EE6166}" type="presParOf" srcId="{686E6BAC-B094-43F9-B5F0-04375073883D}" destId="{B9C56B98-718E-4E2B-A495-F6B451EA1D98}" srcOrd="0" destOrd="0" presId="urn:microsoft.com/office/officeart/2005/8/layout/hList3"/>
    <dgm:cxn modelId="{192ECAE6-F6E0-480F-85D3-56A40EFF05C8}" type="presParOf" srcId="{686E6BAC-B094-43F9-B5F0-04375073883D}" destId="{3202122C-7729-417C-B4CB-393E827BCDE1}" srcOrd="1" destOrd="0" presId="urn:microsoft.com/office/officeart/2005/8/layout/hList3"/>
    <dgm:cxn modelId="{EAA3189B-678F-4D1A-96D6-FD78661B7BD9}" type="presParOf" srcId="{686E6BAC-B094-43F9-B5F0-04375073883D}" destId="{7759E385-7B85-4281-81B4-9F28BE880082}" srcOrd="2" destOrd="0" presId="urn:microsoft.com/office/officeart/2005/8/layout/hList3"/>
    <dgm:cxn modelId="{DFE2DF5D-F4F8-4C24-96AC-5EA6893806DB}" type="presParOf" srcId="{ED8EABAD-A673-4CDF-80D4-197D1A52610D}" destId="{9D57F745-CDE1-425E-8480-155D064877A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91758A-5728-42C4-9C92-D2D4AB73D20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0A7BE56-B3B3-4BA4-8A1C-FBE21C68F64F}">
      <dgm:prSet phldrT="[Text]"/>
      <dgm:spPr/>
      <dgm:t>
        <a:bodyPr/>
        <a:lstStyle/>
        <a:p>
          <a:r>
            <a:rPr lang="en-US" dirty="0" smtClean="0"/>
            <a:t>Proposed Opportunities</a:t>
          </a:r>
          <a:endParaRPr lang="en-US" dirty="0"/>
        </a:p>
      </dgm:t>
    </dgm:pt>
    <dgm:pt modelId="{EAD3C070-66FB-486D-AA24-7B1B5030923E}" type="parTrans" cxnId="{6589CB45-BD3B-426C-A881-E8B07E733B69}">
      <dgm:prSet/>
      <dgm:spPr/>
      <dgm:t>
        <a:bodyPr/>
        <a:lstStyle/>
        <a:p>
          <a:endParaRPr lang="en-US"/>
        </a:p>
      </dgm:t>
    </dgm:pt>
    <dgm:pt modelId="{B6F5EF87-22E0-4BA8-93A9-03703C55FC35}" type="sibTrans" cxnId="{6589CB45-BD3B-426C-A881-E8B07E733B69}">
      <dgm:prSet/>
      <dgm:spPr/>
      <dgm:t>
        <a:bodyPr/>
        <a:lstStyle/>
        <a:p>
          <a:endParaRPr lang="en-US"/>
        </a:p>
      </dgm:t>
    </dgm:pt>
    <dgm:pt modelId="{39233385-78A8-433D-B8B6-5E55B19CF4C1}">
      <dgm:prSet phldrT="[Text]"/>
      <dgm:spPr/>
      <dgm:t>
        <a:bodyPr/>
        <a:lstStyle/>
        <a:p>
          <a:r>
            <a:rPr lang="en-US" dirty="0" smtClean="0"/>
            <a:t>Provide management with specific information about geographic regions and sale employees </a:t>
          </a:r>
          <a:endParaRPr lang="en-US" dirty="0"/>
        </a:p>
      </dgm:t>
    </dgm:pt>
    <dgm:pt modelId="{50290BB4-537C-4B50-82E2-CE095B6DEECF}" type="parTrans" cxnId="{D6F69157-1231-4C2A-9D08-5720A31F2653}">
      <dgm:prSet/>
      <dgm:spPr/>
      <dgm:t>
        <a:bodyPr/>
        <a:lstStyle/>
        <a:p>
          <a:endParaRPr lang="en-US"/>
        </a:p>
      </dgm:t>
    </dgm:pt>
    <dgm:pt modelId="{9DCA6931-B905-4E6D-BAB6-C48FCA52355A}" type="sibTrans" cxnId="{D6F69157-1231-4C2A-9D08-5720A31F2653}">
      <dgm:prSet/>
      <dgm:spPr/>
      <dgm:t>
        <a:bodyPr/>
        <a:lstStyle/>
        <a:p>
          <a:endParaRPr lang="en-US"/>
        </a:p>
      </dgm:t>
    </dgm:pt>
    <dgm:pt modelId="{3E208A30-D22B-402B-9027-F69014A637FD}">
      <dgm:prSet phldrT="[Text]"/>
      <dgm:spPr/>
      <dgm:t>
        <a:bodyPr/>
        <a:lstStyle/>
        <a:p>
          <a:r>
            <a:rPr lang="en-US" dirty="0" smtClean="0"/>
            <a:t>Understand customer demand in specific geographic locations  </a:t>
          </a:r>
          <a:endParaRPr lang="en-US" dirty="0"/>
        </a:p>
      </dgm:t>
    </dgm:pt>
    <dgm:pt modelId="{765B3B21-62AE-4CBD-8B96-AC5DFB14CB90}" type="parTrans" cxnId="{B6AB3F10-306A-4EAF-BA37-48AEE422DB89}">
      <dgm:prSet/>
      <dgm:spPr/>
      <dgm:t>
        <a:bodyPr/>
        <a:lstStyle/>
        <a:p>
          <a:endParaRPr lang="en-US"/>
        </a:p>
      </dgm:t>
    </dgm:pt>
    <dgm:pt modelId="{5A52BD7C-E054-4052-A97A-5F525DD80C3B}" type="sibTrans" cxnId="{B6AB3F10-306A-4EAF-BA37-48AEE422DB89}">
      <dgm:prSet/>
      <dgm:spPr/>
      <dgm:t>
        <a:bodyPr/>
        <a:lstStyle/>
        <a:p>
          <a:endParaRPr lang="en-US"/>
        </a:p>
      </dgm:t>
    </dgm:pt>
    <dgm:pt modelId="{69D129C6-67BB-490C-BC67-61F84995A255}">
      <dgm:prSet phldrT="[Text]"/>
      <dgm:spPr/>
      <dgm:t>
        <a:bodyPr/>
        <a:lstStyle/>
        <a:p>
          <a:r>
            <a:rPr lang="en-US" dirty="0" smtClean="0"/>
            <a:t>Allow a sequential communication link between all levels of supply chain</a:t>
          </a:r>
          <a:endParaRPr lang="en-US" dirty="0"/>
        </a:p>
      </dgm:t>
    </dgm:pt>
    <dgm:pt modelId="{7E48BD96-A74A-4B0B-9629-5160C94AA05C}" type="parTrans" cxnId="{49855BE4-E969-4E17-B8AB-1ADCEA8147B6}">
      <dgm:prSet/>
      <dgm:spPr/>
      <dgm:t>
        <a:bodyPr/>
        <a:lstStyle/>
        <a:p>
          <a:endParaRPr lang="en-US"/>
        </a:p>
      </dgm:t>
    </dgm:pt>
    <dgm:pt modelId="{FAECA7F5-EBE0-4AB4-A20C-E74B29A4EBEA}" type="sibTrans" cxnId="{49855BE4-E969-4E17-B8AB-1ADCEA8147B6}">
      <dgm:prSet/>
      <dgm:spPr/>
      <dgm:t>
        <a:bodyPr/>
        <a:lstStyle/>
        <a:p>
          <a:endParaRPr lang="en-US"/>
        </a:p>
      </dgm:t>
    </dgm:pt>
    <dgm:pt modelId="{7729BD23-50E2-4AB0-8D3D-F16184B3CF05}">
      <dgm:prSet custT="1"/>
      <dgm:spPr/>
      <dgm:t>
        <a:bodyPr/>
        <a:lstStyle/>
        <a:p>
          <a:r>
            <a:rPr lang="en-US" sz="2600" dirty="0" smtClean="0"/>
            <a:t>Focus in operations </a:t>
          </a:r>
        </a:p>
        <a:p>
          <a:r>
            <a:rPr lang="en-US" sz="2600" i="1" dirty="0" smtClean="0"/>
            <a:t>Demand of inventory</a:t>
          </a:r>
        </a:p>
        <a:p>
          <a:r>
            <a:rPr lang="en-US" sz="2600" i="1" dirty="0" smtClean="0"/>
            <a:t> Price of shipping</a:t>
          </a:r>
        </a:p>
        <a:p>
          <a:r>
            <a:rPr lang="en-US" sz="2600" i="1" dirty="0" smtClean="0"/>
            <a:t> Estimate sales/expenses/ discounts</a:t>
          </a:r>
          <a:endParaRPr lang="en-US" sz="2600" i="1" dirty="0"/>
        </a:p>
      </dgm:t>
    </dgm:pt>
    <dgm:pt modelId="{18ED4826-90D7-4D9E-B965-651799F8634E}" type="parTrans" cxnId="{8121A212-399B-4286-AF8C-B76BA384175C}">
      <dgm:prSet/>
      <dgm:spPr/>
      <dgm:t>
        <a:bodyPr/>
        <a:lstStyle/>
        <a:p>
          <a:endParaRPr lang="en-US"/>
        </a:p>
      </dgm:t>
    </dgm:pt>
    <dgm:pt modelId="{B9C14C8D-21BE-4EC6-98F2-9B5315E7F984}" type="sibTrans" cxnId="{8121A212-399B-4286-AF8C-B76BA384175C}">
      <dgm:prSet/>
      <dgm:spPr/>
      <dgm:t>
        <a:bodyPr/>
        <a:lstStyle/>
        <a:p>
          <a:endParaRPr lang="en-US"/>
        </a:p>
      </dgm:t>
    </dgm:pt>
    <dgm:pt modelId="{990C070F-5352-4B64-86C6-959404DA502D}" type="pres">
      <dgm:prSet presAssocID="{E391758A-5728-42C4-9C92-D2D4AB73D200}" presName="composite" presStyleCnt="0">
        <dgm:presLayoutVars>
          <dgm:chMax val="1"/>
          <dgm:dir/>
          <dgm:resizeHandles val="exact"/>
        </dgm:presLayoutVars>
      </dgm:prSet>
      <dgm:spPr/>
      <dgm:t>
        <a:bodyPr/>
        <a:lstStyle/>
        <a:p>
          <a:endParaRPr lang="en-US"/>
        </a:p>
      </dgm:t>
    </dgm:pt>
    <dgm:pt modelId="{58D03AC2-95C5-4C90-826B-858CEC6A2B9E}" type="pres">
      <dgm:prSet presAssocID="{20A7BE56-B3B3-4BA4-8A1C-FBE21C68F64F}" presName="roof" presStyleLbl="dkBgShp" presStyleIdx="0" presStyleCnt="2" custScaleY="59338" custLinFactNeighborY="15555"/>
      <dgm:spPr/>
      <dgm:t>
        <a:bodyPr/>
        <a:lstStyle/>
        <a:p>
          <a:endParaRPr lang="en-US"/>
        </a:p>
      </dgm:t>
    </dgm:pt>
    <dgm:pt modelId="{B9E4E42C-FC43-4C9E-9050-03AD75EC717F}" type="pres">
      <dgm:prSet presAssocID="{20A7BE56-B3B3-4BA4-8A1C-FBE21C68F64F}" presName="pillars" presStyleCnt="0"/>
      <dgm:spPr/>
    </dgm:pt>
    <dgm:pt modelId="{F647DF2C-E7A9-43AF-8AC8-E297DDE592C7}" type="pres">
      <dgm:prSet presAssocID="{20A7BE56-B3B3-4BA4-8A1C-FBE21C68F64F}" presName="pillar1" presStyleLbl="node1" presStyleIdx="0" presStyleCnt="4">
        <dgm:presLayoutVars>
          <dgm:bulletEnabled val="1"/>
        </dgm:presLayoutVars>
      </dgm:prSet>
      <dgm:spPr/>
      <dgm:t>
        <a:bodyPr/>
        <a:lstStyle/>
        <a:p>
          <a:endParaRPr lang="en-US"/>
        </a:p>
      </dgm:t>
    </dgm:pt>
    <dgm:pt modelId="{BA975D47-54EB-4789-9AC3-E553316DE2D6}" type="pres">
      <dgm:prSet presAssocID="{7729BD23-50E2-4AB0-8D3D-F16184B3CF05}" presName="pillarX" presStyleLbl="node1" presStyleIdx="1" presStyleCnt="4">
        <dgm:presLayoutVars>
          <dgm:bulletEnabled val="1"/>
        </dgm:presLayoutVars>
      </dgm:prSet>
      <dgm:spPr/>
      <dgm:t>
        <a:bodyPr/>
        <a:lstStyle/>
        <a:p>
          <a:endParaRPr lang="en-US"/>
        </a:p>
      </dgm:t>
    </dgm:pt>
    <dgm:pt modelId="{CDF4F81D-06D1-40FF-AC55-2AC2AF8A1390}" type="pres">
      <dgm:prSet presAssocID="{3E208A30-D22B-402B-9027-F69014A637FD}" presName="pillarX" presStyleLbl="node1" presStyleIdx="2" presStyleCnt="4">
        <dgm:presLayoutVars>
          <dgm:bulletEnabled val="1"/>
        </dgm:presLayoutVars>
      </dgm:prSet>
      <dgm:spPr/>
      <dgm:t>
        <a:bodyPr/>
        <a:lstStyle/>
        <a:p>
          <a:endParaRPr lang="en-US"/>
        </a:p>
      </dgm:t>
    </dgm:pt>
    <dgm:pt modelId="{8BDED9D4-D220-40C7-862C-EE15E3644207}" type="pres">
      <dgm:prSet presAssocID="{69D129C6-67BB-490C-BC67-61F84995A255}" presName="pillarX" presStyleLbl="node1" presStyleIdx="3" presStyleCnt="4">
        <dgm:presLayoutVars>
          <dgm:bulletEnabled val="1"/>
        </dgm:presLayoutVars>
      </dgm:prSet>
      <dgm:spPr/>
      <dgm:t>
        <a:bodyPr/>
        <a:lstStyle/>
        <a:p>
          <a:endParaRPr lang="en-US"/>
        </a:p>
      </dgm:t>
    </dgm:pt>
    <dgm:pt modelId="{393ADF1E-3E98-4970-A48C-7FFCDF342DE4}" type="pres">
      <dgm:prSet presAssocID="{20A7BE56-B3B3-4BA4-8A1C-FBE21C68F64F}" presName="base" presStyleLbl="dkBgShp" presStyleIdx="1" presStyleCnt="2" custFlipVert="1" custScaleY="48695"/>
      <dgm:spPr/>
    </dgm:pt>
  </dgm:ptLst>
  <dgm:cxnLst>
    <dgm:cxn modelId="{8121A212-399B-4286-AF8C-B76BA384175C}" srcId="{20A7BE56-B3B3-4BA4-8A1C-FBE21C68F64F}" destId="{7729BD23-50E2-4AB0-8D3D-F16184B3CF05}" srcOrd="1" destOrd="0" parTransId="{18ED4826-90D7-4D9E-B965-651799F8634E}" sibTransId="{B9C14C8D-21BE-4EC6-98F2-9B5315E7F984}"/>
    <dgm:cxn modelId="{DBC43494-948C-42EA-AC96-5E3C8C1C7228}" type="presOf" srcId="{20A7BE56-B3B3-4BA4-8A1C-FBE21C68F64F}" destId="{58D03AC2-95C5-4C90-826B-858CEC6A2B9E}" srcOrd="0" destOrd="0" presId="urn:microsoft.com/office/officeart/2005/8/layout/hList3"/>
    <dgm:cxn modelId="{6589CB45-BD3B-426C-A881-E8B07E733B69}" srcId="{E391758A-5728-42C4-9C92-D2D4AB73D200}" destId="{20A7BE56-B3B3-4BA4-8A1C-FBE21C68F64F}" srcOrd="0" destOrd="0" parTransId="{EAD3C070-66FB-486D-AA24-7B1B5030923E}" sibTransId="{B6F5EF87-22E0-4BA8-93A9-03703C55FC35}"/>
    <dgm:cxn modelId="{49855BE4-E969-4E17-B8AB-1ADCEA8147B6}" srcId="{20A7BE56-B3B3-4BA4-8A1C-FBE21C68F64F}" destId="{69D129C6-67BB-490C-BC67-61F84995A255}" srcOrd="3" destOrd="0" parTransId="{7E48BD96-A74A-4B0B-9629-5160C94AA05C}" sibTransId="{FAECA7F5-EBE0-4AB4-A20C-E74B29A4EBEA}"/>
    <dgm:cxn modelId="{26B76DAE-372B-460B-A7BB-669D060E642A}" type="presOf" srcId="{7729BD23-50E2-4AB0-8D3D-F16184B3CF05}" destId="{BA975D47-54EB-4789-9AC3-E553316DE2D6}" srcOrd="0" destOrd="0" presId="urn:microsoft.com/office/officeart/2005/8/layout/hList3"/>
    <dgm:cxn modelId="{D18E260E-2CB5-447F-8178-90802B781CC7}" type="presOf" srcId="{39233385-78A8-433D-B8B6-5E55B19CF4C1}" destId="{F647DF2C-E7A9-43AF-8AC8-E297DDE592C7}" srcOrd="0" destOrd="0" presId="urn:microsoft.com/office/officeart/2005/8/layout/hList3"/>
    <dgm:cxn modelId="{B6AB3F10-306A-4EAF-BA37-48AEE422DB89}" srcId="{20A7BE56-B3B3-4BA4-8A1C-FBE21C68F64F}" destId="{3E208A30-D22B-402B-9027-F69014A637FD}" srcOrd="2" destOrd="0" parTransId="{765B3B21-62AE-4CBD-8B96-AC5DFB14CB90}" sibTransId="{5A52BD7C-E054-4052-A97A-5F525DD80C3B}"/>
    <dgm:cxn modelId="{D6F69157-1231-4C2A-9D08-5720A31F2653}" srcId="{20A7BE56-B3B3-4BA4-8A1C-FBE21C68F64F}" destId="{39233385-78A8-433D-B8B6-5E55B19CF4C1}" srcOrd="0" destOrd="0" parTransId="{50290BB4-537C-4B50-82E2-CE095B6DEECF}" sibTransId="{9DCA6931-B905-4E6D-BAB6-C48FCA52355A}"/>
    <dgm:cxn modelId="{8A02A458-3E6E-48BB-92BD-8675BE764216}" type="presOf" srcId="{3E208A30-D22B-402B-9027-F69014A637FD}" destId="{CDF4F81D-06D1-40FF-AC55-2AC2AF8A1390}" srcOrd="0" destOrd="0" presId="urn:microsoft.com/office/officeart/2005/8/layout/hList3"/>
    <dgm:cxn modelId="{D8D6C91C-AD1F-4E40-AED2-46A187D5D3C2}" type="presOf" srcId="{E391758A-5728-42C4-9C92-D2D4AB73D200}" destId="{990C070F-5352-4B64-86C6-959404DA502D}" srcOrd="0" destOrd="0" presId="urn:microsoft.com/office/officeart/2005/8/layout/hList3"/>
    <dgm:cxn modelId="{0863AA45-BF3B-48CD-83F7-34598AB94658}" type="presOf" srcId="{69D129C6-67BB-490C-BC67-61F84995A255}" destId="{8BDED9D4-D220-40C7-862C-EE15E3644207}" srcOrd="0" destOrd="0" presId="urn:microsoft.com/office/officeart/2005/8/layout/hList3"/>
    <dgm:cxn modelId="{E5CBFCD3-31DB-475C-8695-1A0B366D2CD4}" type="presParOf" srcId="{990C070F-5352-4B64-86C6-959404DA502D}" destId="{58D03AC2-95C5-4C90-826B-858CEC6A2B9E}" srcOrd="0" destOrd="0" presId="urn:microsoft.com/office/officeart/2005/8/layout/hList3"/>
    <dgm:cxn modelId="{571162E5-352E-4283-BC4F-BCED66DD0A62}" type="presParOf" srcId="{990C070F-5352-4B64-86C6-959404DA502D}" destId="{B9E4E42C-FC43-4C9E-9050-03AD75EC717F}" srcOrd="1" destOrd="0" presId="urn:microsoft.com/office/officeart/2005/8/layout/hList3"/>
    <dgm:cxn modelId="{1B682BE6-DFD0-4193-AFD6-43108B9EA7A9}" type="presParOf" srcId="{B9E4E42C-FC43-4C9E-9050-03AD75EC717F}" destId="{F647DF2C-E7A9-43AF-8AC8-E297DDE592C7}" srcOrd="0" destOrd="0" presId="urn:microsoft.com/office/officeart/2005/8/layout/hList3"/>
    <dgm:cxn modelId="{74831EB2-88C1-4442-A855-CF5754410B3F}" type="presParOf" srcId="{B9E4E42C-FC43-4C9E-9050-03AD75EC717F}" destId="{BA975D47-54EB-4789-9AC3-E553316DE2D6}" srcOrd="1" destOrd="0" presId="urn:microsoft.com/office/officeart/2005/8/layout/hList3"/>
    <dgm:cxn modelId="{1C8046EE-5F7D-4918-87B6-EFFD58C97C44}" type="presParOf" srcId="{B9E4E42C-FC43-4C9E-9050-03AD75EC717F}" destId="{CDF4F81D-06D1-40FF-AC55-2AC2AF8A1390}" srcOrd="2" destOrd="0" presId="urn:microsoft.com/office/officeart/2005/8/layout/hList3"/>
    <dgm:cxn modelId="{1AF49134-F184-4D22-9FCD-DD4EAA31685E}" type="presParOf" srcId="{B9E4E42C-FC43-4C9E-9050-03AD75EC717F}" destId="{8BDED9D4-D220-40C7-862C-EE15E3644207}" srcOrd="3" destOrd="0" presId="urn:microsoft.com/office/officeart/2005/8/layout/hList3"/>
    <dgm:cxn modelId="{6EB11211-7D7E-4C0F-AB28-D970E39D9394}" type="presParOf" srcId="{990C070F-5352-4B64-86C6-959404DA502D}" destId="{393ADF1E-3E98-4970-A48C-7FFCDF342DE4}" srcOrd="2" destOrd="0" presId="urn:microsoft.com/office/officeart/2005/8/layout/hList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03AC2-95C5-4C90-826B-858CEC6A2B9E}">
      <dsp:nvSpPr>
        <dsp:cNvPr id="0" name=""/>
        <dsp:cNvSpPr/>
      </dsp:nvSpPr>
      <dsp:spPr>
        <a:xfrm>
          <a:off x="0" y="487621"/>
          <a:ext cx="11297920" cy="100770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smtClean="0"/>
            <a:t>Proposed Opportunities</a:t>
          </a:r>
          <a:endParaRPr lang="en-US" sz="4800" kern="1200" dirty="0"/>
        </a:p>
      </dsp:txBody>
      <dsp:txXfrm>
        <a:off x="0" y="487621"/>
        <a:ext cx="11297920" cy="1007704"/>
      </dsp:txXfrm>
    </dsp:sp>
    <dsp:sp modelId="{F647DF2C-E7A9-43AF-8AC8-E297DDE592C7}">
      <dsp:nvSpPr>
        <dsp:cNvPr id="0" name=""/>
        <dsp:cNvSpPr/>
      </dsp:nvSpPr>
      <dsp:spPr>
        <a:xfrm>
          <a:off x="0" y="1576434"/>
          <a:ext cx="2824479" cy="35663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Provide management with specific information about geographic regions and sale employees </a:t>
          </a:r>
          <a:endParaRPr lang="en-US" sz="2900" kern="1200" dirty="0"/>
        </a:p>
      </dsp:txBody>
      <dsp:txXfrm>
        <a:off x="0" y="1576434"/>
        <a:ext cx="2824479" cy="3566312"/>
      </dsp:txXfrm>
    </dsp:sp>
    <dsp:sp modelId="{BA975D47-54EB-4789-9AC3-E553316DE2D6}">
      <dsp:nvSpPr>
        <dsp:cNvPr id="0" name=""/>
        <dsp:cNvSpPr/>
      </dsp:nvSpPr>
      <dsp:spPr>
        <a:xfrm>
          <a:off x="2824480" y="1576434"/>
          <a:ext cx="2824479" cy="35663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Focus in operations </a:t>
          </a:r>
        </a:p>
        <a:p>
          <a:pPr lvl="0" algn="ctr" defTabSz="1155700">
            <a:lnSpc>
              <a:spcPct val="90000"/>
            </a:lnSpc>
            <a:spcBef>
              <a:spcPct val="0"/>
            </a:spcBef>
            <a:spcAft>
              <a:spcPct val="35000"/>
            </a:spcAft>
          </a:pPr>
          <a:r>
            <a:rPr lang="en-US" sz="2600" i="1" kern="1200" dirty="0" smtClean="0"/>
            <a:t>Demand of inventory</a:t>
          </a:r>
        </a:p>
        <a:p>
          <a:pPr lvl="0" algn="ctr" defTabSz="1155700">
            <a:lnSpc>
              <a:spcPct val="90000"/>
            </a:lnSpc>
            <a:spcBef>
              <a:spcPct val="0"/>
            </a:spcBef>
            <a:spcAft>
              <a:spcPct val="35000"/>
            </a:spcAft>
          </a:pPr>
          <a:r>
            <a:rPr lang="en-US" sz="2600" i="1" kern="1200" dirty="0" smtClean="0"/>
            <a:t> Price of shipping</a:t>
          </a:r>
        </a:p>
        <a:p>
          <a:pPr lvl="0" algn="ctr" defTabSz="1155700">
            <a:lnSpc>
              <a:spcPct val="90000"/>
            </a:lnSpc>
            <a:spcBef>
              <a:spcPct val="0"/>
            </a:spcBef>
            <a:spcAft>
              <a:spcPct val="35000"/>
            </a:spcAft>
          </a:pPr>
          <a:r>
            <a:rPr lang="en-US" sz="2600" i="1" kern="1200" dirty="0" smtClean="0"/>
            <a:t> Estimate sales/expenses/ discounts</a:t>
          </a:r>
          <a:endParaRPr lang="en-US" sz="2600" i="1" kern="1200" dirty="0"/>
        </a:p>
      </dsp:txBody>
      <dsp:txXfrm>
        <a:off x="2824480" y="1576434"/>
        <a:ext cx="2824479" cy="3566312"/>
      </dsp:txXfrm>
    </dsp:sp>
    <dsp:sp modelId="{CDF4F81D-06D1-40FF-AC55-2AC2AF8A1390}">
      <dsp:nvSpPr>
        <dsp:cNvPr id="0" name=""/>
        <dsp:cNvSpPr/>
      </dsp:nvSpPr>
      <dsp:spPr>
        <a:xfrm>
          <a:off x="5648960" y="1576434"/>
          <a:ext cx="2824479" cy="35663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Understand customer demand in specific geographic locations  </a:t>
          </a:r>
          <a:endParaRPr lang="en-US" sz="2900" kern="1200" dirty="0"/>
        </a:p>
      </dsp:txBody>
      <dsp:txXfrm>
        <a:off x="5648960" y="1576434"/>
        <a:ext cx="2824479" cy="3566312"/>
      </dsp:txXfrm>
    </dsp:sp>
    <dsp:sp modelId="{8BDED9D4-D220-40C7-862C-EE15E3644207}">
      <dsp:nvSpPr>
        <dsp:cNvPr id="0" name=""/>
        <dsp:cNvSpPr/>
      </dsp:nvSpPr>
      <dsp:spPr>
        <a:xfrm>
          <a:off x="8473440" y="1576434"/>
          <a:ext cx="2824479" cy="35663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Allow a sequential communication link between all levels of supply chain</a:t>
          </a:r>
          <a:endParaRPr lang="en-US" sz="2900" kern="1200" dirty="0"/>
        </a:p>
      </dsp:txBody>
      <dsp:txXfrm>
        <a:off x="8473440" y="1576434"/>
        <a:ext cx="2824479" cy="3566312"/>
      </dsp:txXfrm>
    </dsp:sp>
    <dsp:sp modelId="{393ADF1E-3E98-4970-A48C-7FFCDF342DE4}">
      <dsp:nvSpPr>
        <dsp:cNvPr id="0" name=""/>
        <dsp:cNvSpPr/>
      </dsp:nvSpPr>
      <dsp:spPr>
        <a:xfrm flipV="1">
          <a:off x="0" y="5244396"/>
          <a:ext cx="11297920" cy="19295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ECB2A-E67A-458E-88B6-4B8B2FB9A6AD}" type="datetimeFigureOut">
              <a:rPr lang="en-US" smtClean="0"/>
              <a:t>5/5/2016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8728B-9FBD-4477-86F6-0280A5CE5D97}" type="slidenum">
              <a:rPr lang="en-US" smtClean="0"/>
              <a:t>‹#›</a:t>
            </a:fld>
            <a:endParaRPr lang="en-US"/>
          </a:p>
        </p:txBody>
      </p:sp>
    </p:spTree>
    <p:extLst>
      <p:ext uri="{BB962C8B-B14F-4D97-AF65-F5344CB8AC3E}">
        <p14:creationId xmlns:p14="http://schemas.microsoft.com/office/powerpoint/2010/main" val="3281409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8728B-9FBD-4477-86F6-0280A5CE5D97}" type="slidenum">
              <a:rPr lang="en-US" smtClean="0"/>
              <a:t>2</a:t>
            </a:fld>
            <a:endParaRPr lang="en-US"/>
          </a:p>
        </p:txBody>
      </p:sp>
    </p:spTree>
    <p:extLst>
      <p:ext uri="{BB962C8B-B14F-4D97-AF65-F5344CB8AC3E}">
        <p14:creationId xmlns:p14="http://schemas.microsoft.com/office/powerpoint/2010/main" val="3628772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is no database system currently in place, which causes confusion amongst their employees when they need to look through excel spreadsheets to find and sort general customer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ffectLst/>
              <a:latin typeface="Times New Roman" panose="02020603050405020304" pitchFamily="18"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effectLst/>
                <a:latin typeface="Times New Roman" panose="02020603050405020304" pitchFamily="18" charset="0"/>
                <a:ea typeface="Calibri" panose="020F0502020204030204" pitchFamily="34" charset="0"/>
              </a:rPr>
              <a:t>Everything in their operations is entered into multiple layers of spreadsheets which makes it difficult and inefficient to provide valuable information to Management.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ffectLst/>
              <a:latin typeface="Times New Roman" panose="02020603050405020304" pitchFamily="18" charset="0"/>
              <a:ea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effectLst/>
                <a:latin typeface="Times New Roman" panose="02020603050405020304" pitchFamily="18" charset="0"/>
                <a:ea typeface="Calibri" panose="020F0502020204030204" pitchFamily="34" charset="0"/>
              </a:rPr>
              <a:t>In general our system is going to eliminate the confusion amongst the employees by giving them a more efficient systems that streamlines communication between departments. Instead of employees having to extract data from various layers of spreadsheets there will be one standardized system for communication. </a:t>
            </a:r>
            <a:endParaRPr lang="en-US" dirty="0" smtClean="0"/>
          </a:p>
          <a:p>
            <a:r>
              <a:rPr lang="en-US" sz="1200" kern="1200" dirty="0" smtClean="0">
                <a:solidFill>
                  <a:schemeClr val="tx1"/>
                </a:solidFill>
                <a:effectLst/>
                <a:latin typeface="+mn-lt"/>
                <a:ea typeface="+mn-ea"/>
                <a:cs typeface="+mn-cs"/>
              </a:rPr>
              <a:t>When one departments employees needed to communicate with other parts of the supply chain they needed to manually extract data on to a paper or email forecast and send it to them. All of these problems effected the timeliness and accuracy of their information and caused multiple deficiencies throughout their supply chain. For example, during their busiest seasons the company often suffers stock outs because the information they rely on to forecast demand is inaccurate.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D08728B-9FBD-4477-86F6-0280A5CE5D97}" type="slidenum">
              <a:rPr lang="en-US" smtClean="0"/>
              <a:t>3</a:t>
            </a:fld>
            <a:endParaRPr lang="en-US"/>
          </a:p>
        </p:txBody>
      </p:sp>
    </p:spTree>
    <p:extLst>
      <p:ext uri="{BB962C8B-B14F-4D97-AF65-F5344CB8AC3E}">
        <p14:creationId xmlns:p14="http://schemas.microsoft.com/office/powerpoint/2010/main" val="127570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Our system will provide managements with general and specific information about each geographic regions and sales force employees so management can evaluate performance of each employee and focus on the thriving aspects of their business. This evaluation system can be used to help management introduce incentives to the top grossing sales representative in each region/promote healthy competition.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 Provide information to management that allows them to handle the logistical issues in their operations like forecasting demand of inventory, price of shipping, and estimating sales/expenses/discounts.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 Organize information to help the sales forces focus and understand the customers demand in their specific geographic areas and know what customers/demographic to target and inventory needed.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 This system will allow a sequential communication link between all levels of the supply chain  to understand the steps in the process and prevent the extract of redundant and inaccurate information.</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D08728B-9FBD-4477-86F6-0280A5CE5D97}" type="slidenum">
              <a:rPr lang="en-US" smtClean="0"/>
              <a:t>4</a:t>
            </a:fld>
            <a:endParaRPr lang="en-US"/>
          </a:p>
        </p:txBody>
      </p:sp>
    </p:spTree>
    <p:extLst>
      <p:ext uri="{BB962C8B-B14F-4D97-AF65-F5344CB8AC3E}">
        <p14:creationId xmlns:p14="http://schemas.microsoft.com/office/powerpoint/2010/main" val="55126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107239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46371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152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854546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7128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1769423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2128712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37141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370240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CD39D-E8EC-4FB0-92BD-3258677EB6CC}" type="datetimeFigureOut">
              <a:rPr lang="en-US" smtClean="0"/>
              <a:t>5/5/2016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308425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23CD39D-E8EC-4FB0-92BD-3258677EB6CC}"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260082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3CD39D-E8EC-4FB0-92BD-3258677EB6CC}" type="datetimeFigureOut">
              <a:rPr lang="en-US" smtClean="0"/>
              <a:t>5/5/2016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322206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3CD39D-E8EC-4FB0-92BD-3258677EB6CC}" type="datetimeFigureOut">
              <a:rPr lang="en-US" smtClean="0"/>
              <a:t>5/5/2016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154114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D39D-E8EC-4FB0-92BD-3258677EB6CC}" type="datetimeFigureOut">
              <a:rPr lang="en-US" smtClean="0"/>
              <a:t>5/5/2016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306392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CD39D-E8EC-4FB0-92BD-3258677EB6CC}" type="datetimeFigureOut">
              <a:rPr lang="en-US" smtClean="0"/>
              <a:t>5/5/2016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86511-EC21-49BB-AA23-46FAEBD8C8CD}" type="slidenum">
              <a:rPr lang="en-US" smtClean="0"/>
              <a:t>‹#›</a:t>
            </a:fld>
            <a:endParaRPr lang="en-US"/>
          </a:p>
        </p:txBody>
      </p:sp>
    </p:spTree>
    <p:extLst>
      <p:ext uri="{BB962C8B-B14F-4D97-AF65-F5344CB8AC3E}">
        <p14:creationId xmlns:p14="http://schemas.microsoft.com/office/powerpoint/2010/main" val="192689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86511-EC21-49BB-AA23-46FAEBD8C8CD}" type="slidenum">
              <a:rPr lang="en-US" smtClean="0"/>
              <a:t>‹#›</a:t>
            </a:fld>
            <a:endParaRPr lang="en-US"/>
          </a:p>
        </p:txBody>
      </p:sp>
      <p:sp>
        <p:nvSpPr>
          <p:cNvPr id="5" name="Date Placeholder 4"/>
          <p:cNvSpPr>
            <a:spLocks noGrp="1"/>
          </p:cNvSpPr>
          <p:nvPr>
            <p:ph type="dt" sz="half" idx="10"/>
          </p:nvPr>
        </p:nvSpPr>
        <p:spPr/>
        <p:txBody>
          <a:bodyPr/>
          <a:lstStyle/>
          <a:p>
            <a:fld id="{523CD39D-E8EC-4FB0-92BD-3258677EB6CC}" type="datetimeFigureOut">
              <a:rPr lang="en-US" smtClean="0"/>
              <a:t>5/5/2016</a:t>
            </a:fld>
            <a:endParaRPr lang="en-US"/>
          </a:p>
        </p:txBody>
      </p:sp>
    </p:spTree>
    <p:extLst>
      <p:ext uri="{BB962C8B-B14F-4D97-AF65-F5344CB8AC3E}">
        <p14:creationId xmlns:p14="http://schemas.microsoft.com/office/powerpoint/2010/main" val="103383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3CD39D-E8EC-4FB0-92BD-3258677EB6CC}" type="datetimeFigureOut">
              <a:rPr lang="en-US" smtClean="0"/>
              <a:t>5/5/2016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D86511-EC21-49BB-AA23-46FAEBD8C8CD}" type="slidenum">
              <a:rPr lang="en-US" smtClean="0"/>
              <a:t>‹#›</a:t>
            </a:fld>
            <a:endParaRPr lang="en-US"/>
          </a:p>
        </p:txBody>
      </p:sp>
    </p:spTree>
    <p:extLst>
      <p:ext uri="{BB962C8B-B14F-4D97-AF65-F5344CB8AC3E}">
        <p14:creationId xmlns:p14="http://schemas.microsoft.com/office/powerpoint/2010/main" val="3886924177"/>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matguardusa.co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mgs351a7team4.weebl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3113" y="1307275"/>
            <a:ext cx="2570060" cy="424332"/>
          </a:xfrm>
        </p:spPr>
        <p:txBody>
          <a:bodyPr>
            <a:normAutofit fontScale="90000"/>
          </a:bodyPr>
          <a:lstStyle/>
          <a:p>
            <a:r>
              <a:rPr lang="en-US" sz="3000" dirty="0" smtClean="0">
                <a:ln w="0"/>
                <a:solidFill>
                  <a:schemeClr val="tx1"/>
                </a:solidFill>
                <a:effectLst>
                  <a:outerShdw blurRad="38100" dist="19050" dir="2700000" algn="tl" rotWithShape="0">
                    <a:schemeClr val="dk1">
                      <a:alpha val="40000"/>
                    </a:schemeClr>
                  </a:outerShdw>
                </a:effectLst>
              </a:rPr>
              <a:t>MGS351 Team 4 </a:t>
            </a:r>
            <a:endParaRPr lang="en-US" sz="3000" dirty="0">
              <a:ln w="0"/>
              <a:solidFill>
                <a:schemeClr val="tx1"/>
              </a:solidFill>
              <a:effectLst>
                <a:outerShdw blurRad="38100" dist="19050" dir="2700000" algn="tl" rotWithShape="0">
                  <a:schemeClr val="dk1">
                    <a:alpha val="40000"/>
                  </a:schemeClr>
                </a:outerShdw>
              </a:effectLst>
            </a:endParaRPr>
          </a:p>
        </p:txBody>
      </p:sp>
      <p:sp>
        <p:nvSpPr>
          <p:cNvPr id="3" name="Subtitle 2"/>
          <p:cNvSpPr>
            <a:spLocks noGrp="1"/>
          </p:cNvSpPr>
          <p:nvPr>
            <p:ph type="subTitle" idx="1"/>
          </p:nvPr>
        </p:nvSpPr>
        <p:spPr>
          <a:xfrm>
            <a:off x="1944707" y="3496012"/>
            <a:ext cx="7483840" cy="508288"/>
          </a:xfrm>
        </p:spPr>
        <p:txBody>
          <a:bodyPr/>
          <a:lstStyle/>
          <a:p>
            <a:r>
              <a:rPr lang="en-US" dirty="0" smtClean="0">
                <a:ln w="0"/>
                <a:solidFill>
                  <a:schemeClr val="tx1"/>
                </a:solidFill>
                <a:effectLst>
                  <a:outerShdw blurRad="38100" dist="19050" dir="2700000" algn="tl" rotWithShape="0">
                    <a:schemeClr val="dk1">
                      <a:alpha val="40000"/>
                    </a:schemeClr>
                  </a:outerShdw>
                </a:effectLst>
              </a:rPr>
              <a:t>Lora Zhou, Troy Bunge, Trent Ferguson</a:t>
            </a:r>
            <a:r>
              <a:rPr lang="en-US" dirty="0">
                <a:ln w="0"/>
                <a:solidFill>
                  <a:schemeClr val="tx1"/>
                </a:solidFill>
                <a:effectLst>
                  <a:outerShdw blurRad="38100" dist="19050" dir="2700000" algn="tl" rotWithShape="0">
                    <a:schemeClr val="dk1">
                      <a:alpha val="40000"/>
                    </a:schemeClr>
                  </a:outerShdw>
                </a:effectLst>
              </a:rPr>
              <a:t>,</a:t>
            </a:r>
            <a:r>
              <a:rPr lang="en-US" dirty="0" smtClean="0">
                <a:ln w="0"/>
                <a:solidFill>
                  <a:schemeClr val="tx1"/>
                </a:solidFill>
                <a:effectLst>
                  <a:outerShdw blurRad="38100" dist="19050" dir="2700000" algn="tl" rotWithShape="0">
                    <a:schemeClr val="dk1">
                      <a:alpha val="40000"/>
                    </a:schemeClr>
                  </a:outerShdw>
                </a:effectLst>
              </a:rPr>
              <a:t> </a:t>
            </a:r>
            <a:r>
              <a:rPr lang="en-US" dirty="0" err="1" smtClean="0">
                <a:ln w="0"/>
                <a:solidFill>
                  <a:schemeClr val="tx1"/>
                </a:solidFill>
                <a:effectLst>
                  <a:outerShdw blurRad="38100" dist="19050" dir="2700000" algn="tl" rotWithShape="0">
                    <a:schemeClr val="dk1">
                      <a:alpha val="40000"/>
                    </a:schemeClr>
                  </a:outerShdw>
                </a:effectLst>
              </a:rPr>
              <a:t>Myung</a:t>
            </a:r>
            <a:r>
              <a:rPr lang="en-US" dirty="0" smtClean="0">
                <a:ln w="0"/>
                <a:solidFill>
                  <a:schemeClr val="tx1"/>
                </a:solidFill>
                <a:effectLst>
                  <a:outerShdw blurRad="38100" dist="19050" dir="2700000" algn="tl" rotWithShape="0">
                    <a:schemeClr val="dk1">
                      <a:alpha val="40000"/>
                    </a:schemeClr>
                  </a:outerShdw>
                </a:effectLst>
              </a:rPr>
              <a:t> Cho Kim, David Roman </a:t>
            </a:r>
          </a:p>
        </p:txBody>
      </p:sp>
      <p:pic>
        <p:nvPicPr>
          <p:cNvPr id="4" name="Picture 3"/>
          <p:cNvPicPr>
            <a:picLocks noChangeAspect="1"/>
          </p:cNvPicPr>
          <p:nvPr/>
        </p:nvPicPr>
        <p:blipFill rotWithShape="1">
          <a:blip r:embed="rId2"/>
          <a:srcRect l="13542" t="7702" r="15388" b="68178"/>
          <a:stretch/>
        </p:blipFill>
        <p:spPr>
          <a:xfrm>
            <a:off x="1063113" y="1731607"/>
            <a:ext cx="9247031" cy="1764405"/>
          </a:xfrm>
          <a:prstGeom prst="rect">
            <a:avLst/>
          </a:prstGeom>
        </p:spPr>
      </p:pic>
    </p:spTree>
    <p:extLst>
      <p:ext uri="{BB962C8B-B14F-4D97-AF65-F5344CB8AC3E}">
        <p14:creationId xmlns:p14="http://schemas.microsoft.com/office/powerpoint/2010/main" val="155901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75736" cy="794198"/>
          </a:xfrm>
        </p:spPr>
        <p:txBody>
          <a:bodyPr>
            <a:normAutofit/>
          </a:bodyPr>
          <a:lstStyle/>
          <a:p>
            <a:r>
              <a:rPr lang="en-US" dirty="0" smtClean="0">
                <a:ln w="0"/>
                <a:solidFill>
                  <a:schemeClr val="tx1"/>
                </a:solidFill>
                <a:effectLst>
                  <a:outerShdw blurRad="38100" dist="19050" dir="2700000" algn="tl" rotWithShape="0">
                    <a:schemeClr val="dk1">
                      <a:alpha val="40000"/>
                    </a:schemeClr>
                  </a:outerShdw>
                </a:effectLst>
              </a:rPr>
              <a:t>WHAT IS MATGUARD?</a:t>
            </a:r>
            <a:endParaRPr lang="en-US" dirty="0">
              <a:ln w="0"/>
              <a:solidFill>
                <a:schemeClr val="tx1"/>
              </a:solidFill>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rotWithShape="1">
          <a:blip r:embed="rId3"/>
          <a:srcRect l="24133" t="36400" r="26475" b="37016"/>
          <a:stretch/>
        </p:blipFill>
        <p:spPr>
          <a:xfrm>
            <a:off x="2496826" y="4913289"/>
            <a:ext cx="6426558" cy="1944710"/>
          </a:xfrm>
          <a:prstGeom prst="rect">
            <a:avLst/>
          </a:prstGeom>
          <a:ln>
            <a:noFill/>
          </a:ln>
          <a:effectLst>
            <a:softEdge rad="112500"/>
          </a:effectLst>
        </p:spPr>
      </p:pic>
      <p:pic>
        <p:nvPicPr>
          <p:cNvPr id="5" name="Picture 4"/>
          <p:cNvPicPr>
            <a:picLocks noChangeAspect="1"/>
          </p:cNvPicPr>
          <p:nvPr/>
        </p:nvPicPr>
        <p:blipFill rotWithShape="1">
          <a:blip r:embed="rId4"/>
          <a:srcRect l="17007" t="38086" r="67949" b="34557"/>
          <a:stretch/>
        </p:blipFill>
        <p:spPr>
          <a:xfrm>
            <a:off x="751553" y="1069411"/>
            <a:ext cx="3490547" cy="356866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014567" y="2115080"/>
            <a:ext cx="5714393" cy="1477328"/>
          </a:xfrm>
          <a:prstGeom prst="rect">
            <a:avLst/>
          </a:prstGeom>
          <a:effectLst>
            <a:outerShdw blurRad="50800" dist="38100" dir="4800000" algn="tl" rotWithShape="0">
              <a:prstClr val="black">
                <a:alpha val="65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MATGUARD's mission is to allow athletes to pursue their personal goals by providing a full range of innovative personal care and athletic surface products that will protect the body from germs, bacteria and viruses.</a:t>
            </a:r>
          </a:p>
        </p:txBody>
      </p:sp>
      <p:sp>
        <p:nvSpPr>
          <p:cNvPr id="3" name="TextBox 2"/>
          <p:cNvSpPr txBox="1"/>
          <p:nvPr/>
        </p:nvSpPr>
        <p:spPr>
          <a:xfrm>
            <a:off x="5014567" y="1792808"/>
            <a:ext cx="3670663" cy="369332"/>
          </a:xfrm>
          <a:prstGeom prst="rect">
            <a:avLst/>
          </a:prstGeom>
          <a:noFill/>
        </p:spPr>
        <p:txBody>
          <a:bodyPr wrap="square" rtlCol="0">
            <a:spAutoFit/>
          </a:bodyPr>
          <a:lstStyle/>
          <a:p>
            <a:r>
              <a:rPr lang="en-US" dirty="0" smtClean="0">
                <a:hlinkClick r:id="rId5"/>
              </a:rPr>
              <a:t>http://www.matguardusa.com/</a:t>
            </a:r>
            <a:endParaRPr lang="en-US" dirty="0"/>
          </a:p>
        </p:txBody>
      </p:sp>
    </p:spTree>
    <p:extLst>
      <p:ext uri="{BB962C8B-B14F-4D97-AF65-F5344CB8AC3E}">
        <p14:creationId xmlns:p14="http://schemas.microsoft.com/office/powerpoint/2010/main" val="176365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148320" cy="7772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0"/>
                <a:solidFill>
                  <a:schemeClr val="tx1"/>
                </a:solidFill>
                <a:effectLst>
                  <a:outerShdw blurRad="38100" dist="19050" dir="2700000" algn="tl" rotWithShape="0">
                    <a:schemeClr val="dk1">
                      <a:alpha val="40000"/>
                    </a:schemeClr>
                  </a:outerShdw>
                </a:effectLst>
              </a:rPr>
              <a:t>PROBLEMS</a:t>
            </a:r>
            <a:endParaRPr lang="en-US" dirty="0">
              <a:ln w="0"/>
              <a:solidFill>
                <a:schemeClr val="tx1"/>
              </a:solidFill>
              <a:effectLst>
                <a:outerShdw blurRad="38100" dist="19050" dir="2700000" algn="tl" rotWithShape="0">
                  <a:schemeClr val="dk1">
                    <a:alpha val="40000"/>
                  </a:schemeClr>
                </a:outerShdw>
              </a:effectLst>
            </a:endParaRPr>
          </a:p>
        </p:txBody>
      </p:sp>
      <p:graphicFrame>
        <p:nvGraphicFramePr>
          <p:cNvPr id="12" name="Diagram 11"/>
          <p:cNvGraphicFramePr/>
          <p:nvPr>
            <p:extLst>
              <p:ext uri="{D42A27DB-BD31-4B8C-83A1-F6EECF244321}">
                <p14:modId xmlns:p14="http://schemas.microsoft.com/office/powerpoint/2010/main" val="3586587052"/>
              </p:ext>
            </p:extLst>
          </p:nvPr>
        </p:nvGraphicFramePr>
        <p:xfrm>
          <a:off x="469557" y="862503"/>
          <a:ext cx="10997513" cy="5315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289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8087360" cy="7772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0"/>
                <a:solidFill>
                  <a:schemeClr val="tx1"/>
                </a:solidFill>
                <a:effectLst>
                  <a:outerShdw blurRad="38100" dist="19050" dir="2700000" algn="tl" rotWithShape="0">
                    <a:schemeClr val="dk1">
                      <a:alpha val="40000"/>
                    </a:schemeClr>
                  </a:outerShdw>
                </a:effectLst>
              </a:rPr>
              <a:t>DATABASE</a:t>
            </a:r>
            <a:endParaRPr lang="en-US" dirty="0">
              <a:ln w="0"/>
              <a:solidFill>
                <a:schemeClr val="tx1"/>
              </a:solidFill>
              <a:effectLst>
                <a:outerShdw blurRad="38100" dist="19050" dir="2700000" algn="tl" rotWithShape="0">
                  <a:schemeClr val="dk1">
                    <a:alpha val="40000"/>
                  </a:schemeClr>
                </a:outerShdw>
              </a:effectLst>
            </a:endParaRPr>
          </a:p>
        </p:txBody>
      </p:sp>
      <p:graphicFrame>
        <p:nvGraphicFramePr>
          <p:cNvPr id="9" name="Diagram 8"/>
          <p:cNvGraphicFramePr/>
          <p:nvPr>
            <p:extLst>
              <p:ext uri="{D42A27DB-BD31-4B8C-83A1-F6EECF244321}">
                <p14:modId xmlns:p14="http://schemas.microsoft.com/office/powerpoint/2010/main" val="2078794896"/>
              </p:ext>
            </p:extLst>
          </p:nvPr>
        </p:nvGraphicFramePr>
        <p:xfrm>
          <a:off x="425622" y="777240"/>
          <a:ext cx="11297920" cy="5660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9612507" y="148644"/>
            <a:ext cx="1743469" cy="3456704"/>
          </a:xfrm>
          <a:prstGeom prst="rect">
            <a:avLst/>
          </a:prstGeom>
        </p:spPr>
      </p:pic>
    </p:spTree>
    <p:extLst>
      <p:ext uri="{BB962C8B-B14F-4D97-AF65-F5344CB8AC3E}">
        <p14:creationId xmlns:p14="http://schemas.microsoft.com/office/powerpoint/2010/main" val="3656756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6104" y="2970486"/>
            <a:ext cx="9170126" cy="817743"/>
          </a:xfrm>
        </p:spPr>
        <p:txBody>
          <a:bodyPr>
            <a:noAutofit/>
          </a:bodyPr>
          <a:lstStyle/>
          <a:p>
            <a:r>
              <a:rPr lang="en-US" sz="4000" dirty="0">
                <a:solidFill>
                  <a:schemeClr val="tx1"/>
                </a:solidFill>
                <a:hlinkClick r:id="rId2"/>
              </a:rPr>
              <a:t>http://mgs351a7team4.weebly.com/</a:t>
            </a:r>
            <a:endParaRPr lang="en-US" sz="4000" dirty="0">
              <a:solidFill>
                <a:schemeClr val="tx1"/>
              </a:solidFill>
            </a:endParaRPr>
          </a:p>
        </p:txBody>
      </p:sp>
      <p:sp>
        <p:nvSpPr>
          <p:cNvPr id="4" name="Title 1"/>
          <p:cNvSpPr txBox="1">
            <a:spLocks/>
          </p:cNvSpPr>
          <p:nvPr/>
        </p:nvSpPr>
        <p:spPr>
          <a:xfrm>
            <a:off x="0" y="0"/>
            <a:ext cx="8087360" cy="7772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ln w="0"/>
                <a:solidFill>
                  <a:schemeClr val="tx1"/>
                </a:solidFill>
                <a:effectLst>
                  <a:outerShdw blurRad="38100" dist="19050" dir="2700000" algn="tl" rotWithShape="0">
                    <a:schemeClr val="dk1">
                      <a:alpha val="40000"/>
                    </a:schemeClr>
                  </a:outerShdw>
                </a:effectLst>
              </a:rPr>
              <a:t>GROUP WEBSITE</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340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386</Words>
  <Application>Microsoft Office PowerPoint</Application>
  <PresentationFormat>Widescreen</PresentationFormat>
  <Paragraphs>31</Paragraphs>
  <Slides>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Times New Roman</vt:lpstr>
      <vt:lpstr>Trebuchet MS</vt:lpstr>
      <vt:lpstr>Wingdings 3</vt:lpstr>
      <vt:lpstr>Facet</vt:lpstr>
      <vt:lpstr>MGS351 Team 4 </vt:lpstr>
      <vt:lpstr>WHAT IS MATGUARD?</vt:lpstr>
      <vt:lpstr>PowerPoint Presentation</vt:lpstr>
      <vt:lpstr>PowerPoint Presentation</vt:lpstr>
      <vt:lpstr>PowerPoint Presentation</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MGS351 Group 1</dc:title>
  <dc:creator>Lora</dc:creator>
  <cp:lastModifiedBy>Zhou, Lora</cp:lastModifiedBy>
  <cp:revision>19</cp:revision>
  <dcterms:created xsi:type="dcterms:W3CDTF">2016-04-24T16:56:33Z</dcterms:created>
  <dcterms:modified xsi:type="dcterms:W3CDTF">2016-05-05T23:38:37Z</dcterms:modified>
</cp:coreProperties>
</file>